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2" r:id="rId1"/>
  </p:sldMasterIdLst>
  <p:notesMasterIdLst>
    <p:notesMasterId r:id="rId36"/>
  </p:notesMasterIdLst>
  <p:sldIdLst>
    <p:sldId id="256" r:id="rId2"/>
    <p:sldId id="285" r:id="rId3"/>
    <p:sldId id="495" r:id="rId4"/>
    <p:sldId id="331" r:id="rId5"/>
    <p:sldId id="527" r:id="rId6"/>
    <p:sldId id="443" r:id="rId7"/>
    <p:sldId id="493" r:id="rId8"/>
    <p:sldId id="487" r:id="rId9"/>
    <p:sldId id="490" r:id="rId10"/>
    <p:sldId id="491" r:id="rId11"/>
    <p:sldId id="492" r:id="rId12"/>
    <p:sldId id="494" r:id="rId13"/>
    <p:sldId id="504" r:id="rId14"/>
    <p:sldId id="505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514" r:id="rId23"/>
    <p:sldId id="515" r:id="rId24"/>
    <p:sldId id="516" r:id="rId25"/>
    <p:sldId id="517" r:id="rId26"/>
    <p:sldId id="518" r:id="rId27"/>
    <p:sldId id="519" r:id="rId28"/>
    <p:sldId id="520" r:id="rId29"/>
    <p:sldId id="320" r:id="rId30"/>
    <p:sldId id="526" r:id="rId31"/>
    <p:sldId id="521" r:id="rId32"/>
    <p:sldId id="523" r:id="rId33"/>
    <p:sldId id="524" r:id="rId34"/>
    <p:sldId id="52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9F66E6-0399-B74C-BAC9-C0ABE5936030}">
          <p14:sldIdLst>
            <p14:sldId id="256"/>
            <p14:sldId id="285"/>
            <p14:sldId id="495"/>
            <p14:sldId id="331"/>
            <p14:sldId id="527"/>
            <p14:sldId id="443"/>
            <p14:sldId id="493"/>
            <p14:sldId id="487"/>
            <p14:sldId id="490"/>
            <p14:sldId id="491"/>
            <p14:sldId id="492"/>
            <p14:sldId id="494"/>
            <p14:sldId id="504"/>
            <p14:sldId id="505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320"/>
            <p14:sldId id="526"/>
            <p14:sldId id="521"/>
            <p14:sldId id="523"/>
            <p14:sldId id="524"/>
            <p14:sldId id="5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930"/>
    <a:srgbClr val="01B2E5"/>
    <a:srgbClr val="AEB1B9"/>
    <a:srgbClr val="59AED8"/>
    <a:srgbClr val="1EB0E0"/>
    <a:srgbClr val="2A3154"/>
    <a:srgbClr val="EE782F"/>
    <a:srgbClr val="1A1D33"/>
    <a:srgbClr val="364069"/>
    <a:srgbClr val="232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7" autoAdjust="0"/>
    <p:restoredTop sz="92159"/>
  </p:normalViewPr>
  <p:slideViewPr>
    <p:cSldViewPr snapToGrid="0">
      <p:cViewPr varScale="1">
        <p:scale>
          <a:sx n="68" d="100"/>
          <a:sy n="68" d="100"/>
        </p:scale>
        <p:origin x="216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4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874D4-42FF-C247-B2C3-39F4D1910A97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C5157-30F3-2B45-83A6-18F939AD7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4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7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22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4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5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89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9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30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3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56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3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1A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AC186B9-2503-7844-9799-3C798950A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0372" y="5588993"/>
            <a:ext cx="1418400" cy="10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2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82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43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CC824-86A2-954E-8165-06646EC22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1835" y="5645787"/>
            <a:ext cx="1302231" cy="958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23263C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1pPr>
            <a:lvl2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2pPr>
            <a:lvl3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3pPr>
            <a:lvl4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4pPr>
            <a:lvl5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81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1EB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  <a:lvl2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2pPr>
            <a:lvl3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3pPr>
            <a:lvl4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4pPr>
            <a:lvl5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1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A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  <a:lvl2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2pPr>
            <a:lvl3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3pPr>
            <a:lvl4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4pPr>
            <a:lvl5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2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26B82-9825-F84C-A389-1A1CA97E6C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1835" y="5645787"/>
            <a:ext cx="1302231" cy="958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 b="0"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EB0E0"/>
                </a:solidFill>
                <a:latin typeface="Museo Sans 5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5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1EB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CEBA86-5019-F24A-B56C-4708B1716A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1192" y="5584648"/>
            <a:ext cx="1422000" cy="108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 b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A1D33"/>
                </a:solidFill>
                <a:latin typeface="Museo Sans 5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1/19/21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0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9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5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3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24" r:id="rId2"/>
    <p:sldLayoutId id="2147484225" r:id="rId3"/>
    <p:sldLayoutId id="2147484214" r:id="rId4"/>
    <p:sldLayoutId id="2147484215" r:id="rId5"/>
    <p:sldLayoutId id="2147484226" r:id="rId6"/>
    <p:sldLayoutId id="2147484216" r:id="rId7"/>
    <p:sldLayoutId id="2147484217" r:id="rId8"/>
    <p:sldLayoutId id="2147484218" r:id="rId9"/>
    <p:sldLayoutId id="2147484219" r:id="rId10"/>
    <p:sldLayoutId id="2147484220" r:id="rId11"/>
    <p:sldLayoutId id="2147484221" r:id="rId12"/>
    <p:sldLayoutId id="214748422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dd.li/ds_taster_github" TargetMode="External"/><Relationship Id="rId2" Type="http://schemas.openxmlformats.org/officeDocument/2006/relationships/hyperlink" Target="gdd.li/ds_ta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669" y="2073100"/>
            <a:ext cx="10432661" cy="1427247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Museo Sans 500" panose="02000000000000000000" pitchFamily="2" charset="77"/>
              </a:rPr>
              <a:t>Data Science with Python Foundation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6436027-C32A-4446-B976-F4F2C55A2800}"/>
              </a:ext>
            </a:extLst>
          </p:cNvPr>
          <p:cNvSpPr txBox="1">
            <a:spLocks/>
          </p:cNvSpPr>
          <p:nvPr/>
        </p:nvSpPr>
        <p:spPr>
          <a:xfrm>
            <a:off x="1524000" y="3439655"/>
            <a:ext cx="9144000" cy="463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i="1" dirty="0">
              <a:latin typeface="Museo Sans 500" panose="02000000000000000000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1BC82-05BF-2546-B38B-74D76E0D1D56}"/>
              </a:ext>
            </a:extLst>
          </p:cNvPr>
          <p:cNvSpPr/>
          <p:nvPr/>
        </p:nvSpPr>
        <p:spPr>
          <a:xfrm>
            <a:off x="4793934" y="3903151"/>
            <a:ext cx="2292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useo Sans 500" panose="02000000000000000000" pitchFamily="2" charset="77"/>
              </a:rPr>
              <a:t>Training Taster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99B93B-426F-BC48-85EF-F92C98090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2952750" cy="1655762"/>
          </a:xfr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25325F-2922-8C4E-A22F-35BA671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305" y="5878112"/>
            <a:ext cx="6263390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Recommendations</a:t>
            </a:r>
            <a:endParaRPr lang="en-US" sz="3600" b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623390-CFF6-B04A-B8E8-BBE3C51183C2}"/>
              </a:ext>
            </a:extLst>
          </p:cNvPr>
          <p:cNvSpPr txBox="1">
            <a:spLocks/>
          </p:cNvSpPr>
          <p:nvPr/>
        </p:nvSpPr>
        <p:spPr>
          <a:xfrm>
            <a:off x="292865" y="569572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Source: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kaggle.com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B758-BBF8-7A49-9A73-1AAF1FC0B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126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25602" name="Picture 2" descr="Movie Recommender Systems | Kaggle">
            <a:extLst>
              <a:ext uri="{FF2B5EF4-FFF2-40B4-BE49-F238E27FC236}">
                <a16:creationId xmlns:a16="http://schemas.microsoft.com/office/drawing/2014/main" id="{338A08C1-F981-1249-8FFE-8D69DC89F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 b="28448"/>
          <a:stretch/>
        </p:blipFill>
        <p:spPr bwMode="auto">
          <a:xfrm>
            <a:off x="838200" y="25132"/>
            <a:ext cx="10939749" cy="552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957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25325F-2922-8C4E-A22F-35BA671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776" y="5820612"/>
            <a:ext cx="6263390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Fraud detection</a:t>
            </a:r>
            <a:endParaRPr lang="en-US" sz="3600" b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623390-CFF6-B04A-B8E8-BBE3C51183C2}"/>
              </a:ext>
            </a:extLst>
          </p:cNvPr>
          <p:cNvSpPr txBox="1">
            <a:spLocks/>
          </p:cNvSpPr>
          <p:nvPr/>
        </p:nvSpPr>
        <p:spPr>
          <a:xfrm>
            <a:off x="-473829" y="549263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677051-197C-CA4A-B69C-5D0D97D1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055" y="87415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DA6D83-4E13-E74B-88A5-ECC21076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09" y="286374"/>
            <a:ext cx="9510582" cy="53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4EA259-9933-5D47-91C4-5CB1D06149C3}"/>
              </a:ext>
            </a:extLst>
          </p:cNvPr>
          <p:cNvSpPr txBox="1">
            <a:spLocks/>
          </p:cNvSpPr>
          <p:nvPr/>
        </p:nvSpPr>
        <p:spPr>
          <a:xfrm>
            <a:off x="292865" y="569572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Source: Chelsea Turner</a:t>
            </a:r>
          </a:p>
        </p:txBody>
      </p:sp>
    </p:spTree>
    <p:extLst>
      <p:ext uri="{BB962C8B-B14F-4D97-AF65-F5344CB8AC3E}">
        <p14:creationId xmlns:p14="http://schemas.microsoft.com/office/powerpoint/2010/main" val="143199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Role of a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82752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25325F-2922-8C4E-A22F-35BA671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0" dirty="0">
                <a:solidFill>
                  <a:schemeClr val="tx1"/>
                </a:solidFill>
                <a:latin typeface="+mj-lt"/>
              </a:rPr>
              <a:t>Use case approach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A7D9E014-4580-C34D-8631-850B76F91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9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623390-CFF6-B04A-B8E8-BBE3C51183C2}"/>
              </a:ext>
            </a:extLst>
          </p:cNvPr>
          <p:cNvSpPr txBox="1">
            <a:spLocks/>
          </p:cNvSpPr>
          <p:nvPr/>
        </p:nvSpPr>
        <p:spPr>
          <a:xfrm>
            <a:off x="-473829" y="549263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4EA259-9933-5D47-91C4-5CB1D06149C3}"/>
              </a:ext>
            </a:extLst>
          </p:cNvPr>
          <p:cNvSpPr txBox="1">
            <a:spLocks/>
          </p:cNvSpPr>
          <p:nvPr/>
        </p:nvSpPr>
        <p:spPr>
          <a:xfrm>
            <a:off x="292865" y="569572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641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25325F-2922-8C4E-A22F-35BA671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0" dirty="0">
                <a:solidFill>
                  <a:schemeClr val="tx1"/>
                </a:solidFill>
                <a:latin typeface="+mj-lt"/>
              </a:rPr>
              <a:t>Data scientist’s part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A7D9E014-4580-C34D-8631-850B76F91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91"/>
          <a:stretch/>
        </p:blipFill>
        <p:spPr>
          <a:xfrm>
            <a:off x="841253" y="1845426"/>
            <a:ext cx="10512547" cy="44503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623390-CFF6-B04A-B8E8-BBE3C51183C2}"/>
              </a:ext>
            </a:extLst>
          </p:cNvPr>
          <p:cNvSpPr txBox="1">
            <a:spLocks/>
          </p:cNvSpPr>
          <p:nvPr/>
        </p:nvSpPr>
        <p:spPr>
          <a:xfrm>
            <a:off x="-473829" y="549263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4EA259-9933-5D47-91C4-5CB1D06149C3}"/>
              </a:ext>
            </a:extLst>
          </p:cNvPr>
          <p:cNvSpPr txBox="1">
            <a:spLocks/>
          </p:cNvSpPr>
          <p:nvPr/>
        </p:nvSpPr>
        <p:spPr>
          <a:xfrm>
            <a:off x="292865" y="569572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56823E-3BA4-054A-989B-F7D126E0A59E}"/>
              </a:ext>
            </a:extLst>
          </p:cNvPr>
          <p:cNvSpPr/>
          <p:nvPr/>
        </p:nvSpPr>
        <p:spPr>
          <a:xfrm>
            <a:off x="4473146" y="1908584"/>
            <a:ext cx="4460789" cy="4174941"/>
          </a:xfrm>
          <a:prstGeom prst="roundRect">
            <a:avLst/>
          </a:prstGeom>
          <a:noFill/>
          <a:ln w="104775">
            <a:solidFill>
              <a:srgbClr val="FF0000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8600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D787-825B-2249-B54C-D73499B0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8" y="3971924"/>
            <a:ext cx="4129087" cy="2452687"/>
          </a:xfrm>
        </p:spPr>
        <p:txBody>
          <a:bodyPr anchor="ctr">
            <a:normAutofit/>
          </a:bodyPr>
          <a:lstStyle/>
          <a:p>
            <a:r>
              <a:rPr lang="en-NL" sz="3600" dirty="0"/>
              <a:t>Data scientist skills</a:t>
            </a:r>
          </a:p>
        </p:txBody>
      </p:sp>
      <p:pic>
        <p:nvPicPr>
          <p:cNvPr id="18434" name="Picture 2" descr="A Data-Driven Guide to Hiring Data Scientists - HackerRank Blog">
            <a:extLst>
              <a:ext uri="{FF2B5EF4-FFF2-40B4-BE49-F238E27FC236}">
                <a16:creationId xmlns:a16="http://schemas.microsoft.com/office/drawing/2014/main" id="{43B0A497-E6FF-BB4E-B853-FE016C821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1" r="-5" b="11728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5D2A-3C6A-CF43-82BB-A4991550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557" y="3838575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NL" sz="1800" dirty="0"/>
          </a:p>
          <a:p>
            <a:r>
              <a:rPr lang="en-NL" sz="1800" dirty="0"/>
              <a:t>Proficiency with Python or R </a:t>
            </a:r>
          </a:p>
          <a:p>
            <a:r>
              <a:rPr lang="en-NL" sz="1800" dirty="0"/>
              <a:t>Understanding of data wrangling &amp; visualisation</a:t>
            </a:r>
          </a:p>
          <a:p>
            <a:r>
              <a:rPr lang="en-NL" sz="1800" dirty="0"/>
              <a:t>Knowledge of machine learning</a:t>
            </a:r>
          </a:p>
          <a:p>
            <a:r>
              <a:rPr lang="en-NL" sz="1800" dirty="0"/>
              <a:t>Data modelling and evaluation skills</a:t>
            </a:r>
          </a:p>
        </p:txBody>
      </p:sp>
    </p:spTree>
    <p:extLst>
      <p:ext uri="{BB962C8B-B14F-4D97-AF65-F5344CB8AC3E}">
        <p14:creationId xmlns:p14="http://schemas.microsoft.com/office/powerpoint/2010/main" val="159684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Use Case: Penguins</a:t>
            </a:r>
          </a:p>
        </p:txBody>
      </p:sp>
    </p:spTree>
    <p:extLst>
      <p:ext uri="{BB962C8B-B14F-4D97-AF65-F5344CB8AC3E}">
        <p14:creationId xmlns:p14="http://schemas.microsoft.com/office/powerpoint/2010/main" val="611103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495B-F0FA-044E-8307-46BC8EB9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Meet the Palmer Penguins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C0B84-98C3-4947-A2BA-86B2ED6C8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FAC9EB-2DF6-B549-8EC9-8AC26FAE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3" y="1388163"/>
            <a:ext cx="8822724" cy="526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0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3B1C-D3DD-2947-B616-511E5BA5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Palmer Penguins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11A5-9A8D-784F-BFB7-6E98436AE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  <a:p>
            <a:r>
              <a:rPr lang="en-NL" dirty="0"/>
              <a:t>Bill length (mm) </a:t>
            </a:r>
          </a:p>
          <a:p>
            <a:r>
              <a:rPr lang="en-NL" dirty="0"/>
              <a:t>Bill depth (mm)</a:t>
            </a:r>
          </a:p>
          <a:p>
            <a:r>
              <a:rPr lang="en-NL" dirty="0"/>
              <a:t>Flipper leng</a:t>
            </a:r>
            <a:r>
              <a:rPr lang="en-GB" dirty="0" err="1"/>
              <a:t>th</a:t>
            </a:r>
            <a:r>
              <a:rPr lang="en-NL" dirty="0"/>
              <a:t> (mm) </a:t>
            </a:r>
          </a:p>
          <a:p>
            <a:r>
              <a:rPr lang="en-NL" dirty="0"/>
              <a:t>Body mass (grams)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D2EB177-047F-0143-950B-3A735DF4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110" y="1519882"/>
            <a:ext cx="639222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11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3B1C-D3DD-2947-B616-511E5BA5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NL" sz="3600" dirty="0"/>
              <a:t>Steps</a:t>
            </a:r>
          </a:p>
        </p:txBody>
      </p:sp>
      <p:pic>
        <p:nvPicPr>
          <p:cNvPr id="23554" name="Picture 2" descr="Can AI help save penguins? - Microsoft News Center India">
            <a:extLst>
              <a:ext uri="{FF2B5EF4-FFF2-40B4-BE49-F238E27FC236}">
                <a16:creationId xmlns:a16="http://schemas.microsoft.com/office/drawing/2014/main" id="{45FF451C-247E-2346-8E69-E97EAA4AE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9" b="20687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11A5-9A8D-784F-BFB7-6E98436AE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L" sz="1800" dirty="0"/>
              <a:t>1. Data exploration  (data wrangling &amp; visualisation) </a:t>
            </a:r>
          </a:p>
          <a:p>
            <a:pPr lvl="1"/>
            <a:endParaRPr lang="en-NL" sz="1800" dirty="0"/>
          </a:p>
          <a:p>
            <a:pPr marL="0" indent="0">
              <a:buNone/>
            </a:pPr>
            <a:r>
              <a:rPr lang="en-NL" sz="1800" dirty="0"/>
              <a:t>2. Creating a model</a:t>
            </a:r>
          </a:p>
          <a:p>
            <a:pPr marL="0" indent="0">
              <a:buNone/>
            </a:pPr>
            <a:endParaRPr lang="en-NL" sz="1800" dirty="0"/>
          </a:p>
          <a:p>
            <a:pPr marL="0" indent="0">
              <a:buNone/>
            </a:pPr>
            <a:r>
              <a:rPr lang="en-NL" sz="1800" dirty="0"/>
              <a:t>3. Evaluation </a:t>
            </a:r>
          </a:p>
        </p:txBody>
      </p:sp>
    </p:spTree>
    <p:extLst>
      <p:ext uri="{BB962C8B-B14F-4D97-AF65-F5344CB8AC3E}">
        <p14:creationId xmlns:p14="http://schemas.microsoft.com/office/powerpoint/2010/main" val="389003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5728-A75D-0744-AEB7-026D2DE7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0" dirty="0"/>
              <a:t>About 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38C9FA-00F8-CD4C-A2D5-3796C073B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2000" dirty="0"/>
              <a:t>Data Scientist at </a:t>
            </a:r>
            <a:r>
              <a:rPr lang="en-US" sz="2000" dirty="0" err="1"/>
              <a:t>GoDataDriven</a:t>
            </a:r>
            <a:endParaRPr lang="en-US" sz="2000" dirty="0"/>
          </a:p>
          <a:p>
            <a:pPr>
              <a:spcAft>
                <a:spcPts val="2400"/>
              </a:spcAft>
            </a:pPr>
            <a:r>
              <a:rPr lang="en-US" sz="2000" dirty="0"/>
              <a:t>BSc &amp; MSc Artificial Intelligence</a:t>
            </a:r>
          </a:p>
          <a:p>
            <a:pPr>
              <a:spcAft>
                <a:spcPts val="2400"/>
              </a:spcAft>
            </a:pPr>
            <a:r>
              <a:rPr lang="en-US" sz="2000" dirty="0"/>
              <a:t>5 years industry experience in Machine Learning </a:t>
            </a:r>
          </a:p>
          <a:p>
            <a:pPr>
              <a:spcAft>
                <a:spcPts val="2400"/>
              </a:spcAft>
            </a:pPr>
            <a:r>
              <a:rPr lang="en-US" sz="2000" dirty="0"/>
              <a:t>Co-chair </a:t>
            </a:r>
            <a:r>
              <a:rPr lang="en-US" sz="2000" dirty="0" err="1"/>
              <a:t>PyData</a:t>
            </a:r>
            <a:r>
              <a:rPr lang="en-US" sz="2000" dirty="0"/>
              <a:t> Amsterdam conference &amp; meetup group </a:t>
            </a:r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B73F05D-3907-0540-BF04-EB93A736D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7" r="295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52C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BE3442-CEAD-474D-9136-E8B1D7936432}"/>
              </a:ext>
            </a:extLst>
          </p:cNvPr>
          <p:cNvSpPr txBox="1"/>
          <p:nvPr/>
        </p:nvSpPr>
        <p:spPr>
          <a:xfrm>
            <a:off x="20" y="6172201"/>
            <a:ext cx="4635571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err="1">
                <a:solidFill>
                  <a:srgbClr val="FFFFFF"/>
                </a:solidFill>
              </a:rPr>
              <a:t>Marysia</a:t>
            </a:r>
            <a:r>
              <a:rPr lang="en-US" sz="1300">
                <a:solidFill>
                  <a:srgbClr val="FFFFFF"/>
                </a:solidFill>
              </a:rPr>
              <a:t> </a:t>
            </a:r>
            <a:r>
              <a:rPr lang="en-US" sz="1300" err="1">
                <a:solidFill>
                  <a:srgbClr val="FFFFFF"/>
                </a:solidFill>
              </a:rPr>
              <a:t>Winkels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Exploration </a:t>
            </a:r>
          </a:p>
        </p:txBody>
      </p:sp>
    </p:spTree>
    <p:extLst>
      <p:ext uri="{BB962C8B-B14F-4D97-AF65-F5344CB8AC3E}">
        <p14:creationId xmlns:p14="http://schemas.microsoft.com/office/powerpoint/2010/main" val="33434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3B1C-D3DD-2947-B616-511E5BA5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exploration: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11A5-9A8D-784F-BFB7-6E98436AE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79900"/>
          </a:xfrm>
        </p:spPr>
        <p:txBody>
          <a:bodyPr/>
          <a:lstStyle/>
          <a:p>
            <a:r>
              <a:rPr lang="en-NL" dirty="0"/>
              <a:t>Python</a:t>
            </a:r>
          </a:p>
          <a:p>
            <a:r>
              <a:rPr lang="en-NL" dirty="0"/>
              <a:t>Pandas</a:t>
            </a:r>
          </a:p>
          <a:p>
            <a:r>
              <a:rPr lang="en-NL" dirty="0"/>
              <a:t>Visualisation library, e.g. </a:t>
            </a:r>
            <a:r>
              <a:rPr lang="en-NL" i="1" dirty="0"/>
              <a:t>matplotlib</a:t>
            </a:r>
            <a:r>
              <a:rPr lang="en-NL" dirty="0"/>
              <a:t>, </a:t>
            </a:r>
            <a:r>
              <a:rPr lang="en-NL" i="1" dirty="0"/>
              <a:t>seaborn</a:t>
            </a:r>
            <a:r>
              <a:rPr lang="en-NL" dirty="0"/>
              <a:t> or </a:t>
            </a:r>
            <a:r>
              <a:rPr lang="en-NL" i="1" dirty="0"/>
              <a:t>altair</a:t>
            </a:r>
            <a:r>
              <a:rPr lang="en-NL" dirty="0"/>
              <a:t>. </a:t>
            </a:r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	</a:t>
            </a:r>
            <a:r>
              <a:rPr lang="en-NL" i="1" dirty="0"/>
              <a:t>Want to learn more</a:t>
            </a:r>
            <a:r>
              <a:rPr lang="en-NL" dirty="0"/>
              <a:t>? </a:t>
            </a:r>
          </a:p>
          <a:p>
            <a:pPr marL="0" indent="0">
              <a:buNone/>
            </a:pPr>
            <a:r>
              <a:rPr lang="en-NL" dirty="0"/>
              <a:t>		Python for Data Analysts! </a:t>
            </a:r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47638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3B1C-D3DD-2947-B616-511E5BA5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exploration: penguins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CB1F2FA-2234-6F48-BFD8-71D58D3367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561" y="1603204"/>
            <a:ext cx="60918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96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3B1C-D3DD-2947-B616-511E5BA5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exploration: penguins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CB1F2FA-2234-6F48-BFD8-71D58D3367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561" y="1603204"/>
            <a:ext cx="60918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AAB6E25A-37BC-9E4F-98C9-EE3E8403C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89" y="1436619"/>
            <a:ext cx="7399638" cy="52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920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73661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3B1C-D3DD-2947-B616-511E5BA5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Machine Learning: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56B5-A881-584E-8A77-13B18D241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/>
              <a:t>"The field of study that gives computers the ability to learn without being explicitly programmed.” </a:t>
            </a:r>
          </a:p>
          <a:p>
            <a:pPr marL="0" indent="0">
              <a:buNone/>
            </a:pPr>
            <a:r>
              <a:rPr lang="en-GB" i="1" dirty="0"/>
              <a:t>	</a:t>
            </a:r>
            <a:r>
              <a:rPr lang="en-GB" dirty="0"/>
              <a:t>- Arthur Samuel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“A computer program is said to learn from experience </a:t>
            </a:r>
            <a:r>
              <a:rPr lang="en-GB" b="1" dirty="0"/>
              <a:t>E</a:t>
            </a:r>
            <a:r>
              <a:rPr lang="en-GB" i="1" dirty="0"/>
              <a:t> with respect to some set of tasks </a:t>
            </a:r>
            <a:r>
              <a:rPr lang="en-GB" b="1" dirty="0"/>
              <a:t>T </a:t>
            </a:r>
            <a:r>
              <a:rPr lang="en-GB" i="1" dirty="0"/>
              <a:t>and performance measure </a:t>
            </a:r>
            <a:r>
              <a:rPr lang="en-GB" b="1" dirty="0"/>
              <a:t>P</a:t>
            </a:r>
            <a:r>
              <a:rPr lang="en-GB" i="1" dirty="0"/>
              <a:t> if its performance at tasks in </a:t>
            </a:r>
            <a:r>
              <a:rPr lang="en-GB" b="1" dirty="0"/>
              <a:t>T</a:t>
            </a:r>
            <a:r>
              <a:rPr lang="en-GB" i="1" dirty="0"/>
              <a:t>, as measured by </a:t>
            </a:r>
            <a:r>
              <a:rPr lang="en-GB" b="1" dirty="0"/>
              <a:t>P</a:t>
            </a:r>
            <a:r>
              <a:rPr lang="en-GB" i="1" dirty="0"/>
              <a:t>, improves with experience </a:t>
            </a:r>
            <a:r>
              <a:rPr lang="en-GB" b="1" dirty="0"/>
              <a:t>E</a:t>
            </a:r>
            <a:r>
              <a:rPr lang="en-GB" dirty="0"/>
              <a:t>.</a:t>
            </a:r>
            <a:r>
              <a:rPr lang="en-GB" i="1" dirty="0"/>
              <a:t>”</a:t>
            </a:r>
          </a:p>
          <a:p>
            <a:pPr marL="0" indent="0">
              <a:buNone/>
            </a:pPr>
            <a:r>
              <a:rPr lang="en-GB" dirty="0"/>
              <a:t>	- Tom M. Mitchell (prominent Machine Learning researcher)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441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3B1C-D3DD-2947-B616-511E5BA5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Machine Learning: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56B5-A881-584E-8A77-13B18D241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/>
              <a:t>“A computer program is said to learn from experience </a:t>
            </a:r>
            <a:r>
              <a:rPr lang="en-GB" b="1" dirty="0"/>
              <a:t>E</a:t>
            </a:r>
            <a:r>
              <a:rPr lang="en-GB" i="1" dirty="0"/>
              <a:t> with respect to some set of tasks </a:t>
            </a:r>
            <a:r>
              <a:rPr lang="en-GB" b="1" dirty="0"/>
              <a:t>T </a:t>
            </a:r>
            <a:r>
              <a:rPr lang="en-GB" i="1" dirty="0"/>
              <a:t>and performance measure </a:t>
            </a:r>
            <a:r>
              <a:rPr lang="en-GB" b="1" dirty="0"/>
              <a:t>P</a:t>
            </a:r>
            <a:r>
              <a:rPr lang="en-GB" i="1" dirty="0"/>
              <a:t> if its performance at tasks in </a:t>
            </a:r>
            <a:r>
              <a:rPr lang="en-GB" b="1" dirty="0"/>
              <a:t>T</a:t>
            </a:r>
            <a:r>
              <a:rPr lang="en-GB" i="1" dirty="0"/>
              <a:t>, as measured by </a:t>
            </a:r>
            <a:r>
              <a:rPr lang="en-GB" b="1" dirty="0"/>
              <a:t>P</a:t>
            </a:r>
            <a:r>
              <a:rPr lang="en-GB" i="1" dirty="0"/>
              <a:t>, improves with experience </a:t>
            </a:r>
            <a:r>
              <a:rPr lang="en-GB" b="1" dirty="0"/>
              <a:t>E.</a:t>
            </a:r>
            <a:r>
              <a:rPr lang="en-GB" i="1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T = determine what species of penguins a penguin is</a:t>
            </a:r>
          </a:p>
          <a:p>
            <a:pPr marL="0" indent="0">
              <a:buNone/>
            </a:pPr>
            <a:r>
              <a:rPr lang="en-GB" dirty="0"/>
              <a:t>	E = previously collected data from penguins </a:t>
            </a:r>
          </a:p>
          <a:p>
            <a:pPr marL="0" indent="0">
              <a:buNone/>
            </a:pPr>
            <a:r>
              <a:rPr lang="en-GB" dirty="0"/>
              <a:t>	      (flipper length, body mass, bill length and bill depth) </a:t>
            </a:r>
          </a:p>
          <a:p>
            <a:pPr marL="0" indent="0">
              <a:buNone/>
            </a:pPr>
            <a:r>
              <a:rPr lang="en-GB" dirty="0"/>
              <a:t>	P = a performance metric (e.g. accuracy)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67517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3B1C-D3DD-2947-B616-511E5BA5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Algorithm: decision tree</a:t>
            </a:r>
          </a:p>
        </p:txBody>
      </p:sp>
      <p:pic>
        <p:nvPicPr>
          <p:cNvPr id="5" name="Picture 4" descr="A tree with many leaves&#10;&#10;Description automatically generated with low confidence">
            <a:extLst>
              <a:ext uri="{FF2B5EF4-FFF2-40B4-BE49-F238E27FC236}">
                <a16:creationId xmlns:a16="http://schemas.microsoft.com/office/drawing/2014/main" id="{3E467FBC-DE7C-A844-8C37-4D14F2921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60" y="1825625"/>
            <a:ext cx="5891360" cy="381847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892AC-E534-E942-AF76-08E77182E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28F9D7-2CC9-AD45-81C6-0F7050E7D01D}"/>
              </a:ext>
            </a:extLst>
          </p:cNvPr>
          <p:cNvSpPr/>
          <p:nvPr/>
        </p:nvSpPr>
        <p:spPr>
          <a:xfrm>
            <a:off x="8373008" y="1969263"/>
            <a:ext cx="2100650" cy="60548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Flipper length &gt; 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4F6452-ADA3-BD45-BA1E-3687AA6A4CAB}"/>
              </a:ext>
            </a:extLst>
          </p:cNvPr>
          <p:cNvSpPr/>
          <p:nvPr/>
        </p:nvSpPr>
        <p:spPr>
          <a:xfrm>
            <a:off x="7149689" y="3293021"/>
            <a:ext cx="2100650" cy="60548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Bill length &gt; 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183ABD-1C84-3647-A73F-CCBAB5B6840C}"/>
              </a:ext>
            </a:extLst>
          </p:cNvPr>
          <p:cNvCxnSpPr>
            <a:stCxn id="8" idx="2"/>
          </p:cNvCxnSpPr>
          <p:nvPr/>
        </p:nvCxnSpPr>
        <p:spPr>
          <a:xfrm flipH="1">
            <a:off x="8966134" y="2574744"/>
            <a:ext cx="457199" cy="71827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B8574D-4409-D849-AA68-817A2EF7E22C}"/>
              </a:ext>
            </a:extLst>
          </p:cNvPr>
          <p:cNvCxnSpPr>
            <a:stCxn id="8" idx="2"/>
          </p:cNvCxnSpPr>
          <p:nvPr/>
        </p:nvCxnSpPr>
        <p:spPr>
          <a:xfrm>
            <a:off x="9423333" y="2574744"/>
            <a:ext cx="469558" cy="71827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1F4B386-0524-6E45-8724-3243FEA7E7E6}"/>
              </a:ext>
            </a:extLst>
          </p:cNvPr>
          <p:cNvSpPr/>
          <p:nvPr/>
        </p:nvSpPr>
        <p:spPr>
          <a:xfrm>
            <a:off x="5977478" y="4612192"/>
            <a:ext cx="2100650" cy="605481"/>
          </a:xfrm>
          <a:prstGeom prst="round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Chinstrap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EF7207A-4A41-A942-8654-FFC87D3FFD71}"/>
              </a:ext>
            </a:extLst>
          </p:cNvPr>
          <p:cNvSpPr/>
          <p:nvPr/>
        </p:nvSpPr>
        <p:spPr>
          <a:xfrm>
            <a:off x="8252807" y="4612192"/>
            <a:ext cx="2100650" cy="605481"/>
          </a:xfrm>
          <a:prstGeom prst="roundRect">
            <a:avLst/>
          </a:prstGeom>
          <a:solidFill>
            <a:schemeClr val="accent6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Gentoo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789DD90-19C3-5D44-9199-E7B91E5F77A2}"/>
              </a:ext>
            </a:extLst>
          </p:cNvPr>
          <p:cNvSpPr/>
          <p:nvPr/>
        </p:nvSpPr>
        <p:spPr>
          <a:xfrm>
            <a:off x="9596327" y="3290683"/>
            <a:ext cx="2100650" cy="605481"/>
          </a:xfrm>
          <a:prstGeom prst="roundRect">
            <a:avLst/>
          </a:prstGeom>
          <a:solidFill>
            <a:srgbClr val="EE793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Adélie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A03F95-0A25-2045-B394-EB0EED9AAB5E}"/>
              </a:ext>
            </a:extLst>
          </p:cNvPr>
          <p:cNvCxnSpPr/>
          <p:nvPr/>
        </p:nvCxnSpPr>
        <p:spPr>
          <a:xfrm flipH="1">
            <a:off x="7702655" y="3895169"/>
            <a:ext cx="457199" cy="71827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616E23-964B-9B44-A536-D78A3396A4E6}"/>
              </a:ext>
            </a:extLst>
          </p:cNvPr>
          <p:cNvCxnSpPr/>
          <p:nvPr/>
        </p:nvCxnSpPr>
        <p:spPr>
          <a:xfrm>
            <a:off x="8200014" y="3901628"/>
            <a:ext cx="469558" cy="71827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00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9AE5-CA9C-624B-BAFB-EF9DAF1C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Data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61E8-C152-9F41-B597-40E2DFEC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29600" cy="4351338"/>
          </a:xfrm>
        </p:spPr>
        <p:txBody>
          <a:bodyPr/>
          <a:lstStyle/>
          <a:p>
            <a:r>
              <a:rPr lang="en-NL" dirty="0"/>
              <a:t>Feature matrix X</a:t>
            </a:r>
          </a:p>
          <a:p>
            <a:pPr lvl="2"/>
            <a:r>
              <a:rPr lang="en-NL" dirty="0"/>
              <a:t>Describes the data. The attributes to base predictions on. </a:t>
            </a:r>
          </a:p>
          <a:p>
            <a:pPr lvl="2"/>
            <a:r>
              <a:rPr lang="en-NL" dirty="0"/>
              <a:t>Shape </a:t>
            </a:r>
            <a:r>
              <a:rPr lang="en-NL" i="1" dirty="0"/>
              <a:t>N x M </a:t>
            </a:r>
            <a:r>
              <a:rPr lang="en-NL" dirty="0"/>
              <a:t>(number of samples x number of features)</a:t>
            </a:r>
          </a:p>
          <a:p>
            <a:pPr lvl="2"/>
            <a:r>
              <a:rPr lang="en-NL" i="1" dirty="0"/>
              <a:t>Example: for each penguin, we have bill length, bill depth, body mass and flipper length. The shape of the feature matrix would be N (number of penguins) x 4. </a:t>
            </a:r>
          </a:p>
          <a:p>
            <a:r>
              <a:rPr lang="en-NL" dirty="0"/>
              <a:t> Target vector </a:t>
            </a:r>
            <a:r>
              <a:rPr lang="en-NL" i="1" dirty="0"/>
              <a:t>y</a:t>
            </a:r>
          </a:p>
          <a:p>
            <a:pPr lvl="2"/>
            <a:r>
              <a:rPr lang="en-NL" dirty="0"/>
              <a:t>Describes the output. The label that you want to predict. </a:t>
            </a:r>
          </a:p>
          <a:p>
            <a:pPr lvl="2"/>
            <a:r>
              <a:rPr lang="en-NL" dirty="0"/>
              <a:t>Shape N (one output for every data point)</a:t>
            </a:r>
          </a:p>
          <a:p>
            <a:pPr lvl="2"/>
            <a:r>
              <a:rPr lang="en-NL" i="1" dirty="0"/>
              <a:t>Example</a:t>
            </a:r>
            <a:r>
              <a:rPr lang="en-NL" dirty="0"/>
              <a:t>: </a:t>
            </a:r>
            <a:r>
              <a:rPr lang="en-NL" i="1" dirty="0"/>
              <a:t>if we have recorded the features of 200 penguins, our </a:t>
            </a:r>
            <a:r>
              <a:rPr lang="en-NL" dirty="0"/>
              <a:t>y</a:t>
            </a:r>
            <a:r>
              <a:rPr lang="en-NL" i="1" dirty="0"/>
              <a:t> would contain the corresponding species of those 200 penguins (3 different options). </a:t>
            </a:r>
          </a:p>
          <a:p>
            <a:pPr lvl="2"/>
            <a:endParaRPr lang="en-NL" i="1" dirty="0"/>
          </a:p>
          <a:p>
            <a:endParaRPr lang="en-NL" dirty="0"/>
          </a:p>
        </p:txBody>
      </p:sp>
      <p:pic>
        <p:nvPicPr>
          <p:cNvPr id="15364" name="Picture 4" descr="Free Icon | Table document interface symbol">
            <a:extLst>
              <a:ext uri="{FF2B5EF4-FFF2-40B4-BE49-F238E27FC236}">
                <a16:creationId xmlns:a16="http://schemas.microsoft.com/office/drawing/2014/main" id="{FF73B887-DB1D-B24F-BA14-7A2C09F2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75" y="2143124"/>
            <a:ext cx="2727325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80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Palmer Penguins: </a:t>
            </a:r>
            <a:br>
              <a:rPr lang="en-US" dirty="0"/>
            </a:br>
            <a:r>
              <a:rPr lang="en-US" dirty="0"/>
              <a:t>	machine learning in practice</a:t>
            </a:r>
          </a:p>
        </p:txBody>
      </p:sp>
    </p:spTree>
    <p:extLst>
      <p:ext uri="{BB962C8B-B14F-4D97-AF65-F5344CB8AC3E}">
        <p14:creationId xmlns:p14="http://schemas.microsoft.com/office/powerpoint/2010/main" val="10768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2875-A7F1-4E4F-9AD8-8329D11E4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NL" sz="3600"/>
              <a:t>Program</a:t>
            </a:r>
          </a:p>
        </p:txBody>
      </p:sp>
      <p:pic>
        <p:nvPicPr>
          <p:cNvPr id="20482" name="Picture 2" descr="Machine Learning for Dummies: Part 1 | by Cookie Engineer | Chatbots Life">
            <a:extLst>
              <a:ext uri="{FF2B5EF4-FFF2-40B4-BE49-F238E27FC236}">
                <a16:creationId xmlns:a16="http://schemas.microsoft.com/office/drawing/2014/main" id="{E3627FC8-3B65-B349-AABE-0F552F06B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6" b="31636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D713B-3038-9D45-B54C-3B8A9360C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39814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NL" sz="1800" dirty="0"/>
              <a:t>What is data science? </a:t>
            </a:r>
          </a:p>
          <a:p>
            <a:r>
              <a:rPr lang="en-NL" sz="1800" dirty="0"/>
              <a:t>Examples of data science projects</a:t>
            </a:r>
          </a:p>
          <a:p>
            <a:r>
              <a:rPr lang="en-NL" sz="1800" dirty="0"/>
              <a:t>What is the role of a data scientist? </a:t>
            </a:r>
          </a:p>
          <a:p>
            <a:r>
              <a:rPr lang="en-NL" sz="1800" dirty="0"/>
              <a:t>What is machine learni</a:t>
            </a:r>
            <a:r>
              <a:rPr lang="en-GB" sz="1800" dirty="0"/>
              <a:t>ng</a:t>
            </a:r>
            <a:r>
              <a:rPr lang="en-NL" sz="1800" dirty="0"/>
              <a:t>? </a:t>
            </a:r>
          </a:p>
          <a:p>
            <a:r>
              <a:rPr lang="en-NL" sz="1800" dirty="0"/>
              <a:t>Example project of a machine learning with scikit-learn</a:t>
            </a:r>
          </a:p>
          <a:p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3437935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9AE5-CA9C-624B-BAFB-EF9DAF1C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Google Colab: </a:t>
            </a:r>
            <a:r>
              <a:rPr lang="en-NL" dirty="0">
                <a:hlinkClick r:id="rId2"/>
              </a:rPr>
              <a:t>gdd.li/ds_taster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61E8-C152-9F41-B597-40E2DFEC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667875" cy="4351338"/>
          </a:xfrm>
        </p:spPr>
        <p:txBody>
          <a:bodyPr/>
          <a:lstStyle/>
          <a:p>
            <a:r>
              <a:rPr lang="en-NL" dirty="0"/>
              <a:t>Opened in ‘Playground Mode’</a:t>
            </a:r>
          </a:p>
          <a:p>
            <a:r>
              <a:rPr lang="en-NL" dirty="0"/>
              <a:t>Download it from github: </a:t>
            </a:r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gdd.li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ds_taster_github</a:t>
            </a:r>
            <a:endParaRPr lang="en-NL" dirty="0"/>
          </a:p>
          <a:p>
            <a:r>
              <a:rPr lang="en-NL" dirty="0"/>
              <a:t> Save the file locally</a:t>
            </a:r>
            <a:endParaRPr lang="en-NL" i="1" dirty="0"/>
          </a:p>
          <a:p>
            <a:endParaRPr lang="en-NL" dirty="0"/>
          </a:p>
        </p:txBody>
      </p:sp>
      <p:pic>
        <p:nvPicPr>
          <p:cNvPr id="5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4440DAAE-46C5-E74E-9B3B-4E2E976E3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8" y="3079073"/>
            <a:ext cx="4223719" cy="35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53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2379103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0E9A6ED-B880-44EA-8D60-C9D3C82C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08CE2-4544-8D43-89BB-96C507AF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en-NL" sz="4000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A6F30-EB84-0549-AEE5-EE490F120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398030"/>
            <a:ext cx="5180245" cy="3731058"/>
          </a:xfrm>
        </p:spPr>
        <p:txBody>
          <a:bodyPr>
            <a:normAutofit/>
          </a:bodyPr>
          <a:lstStyle/>
          <a:p>
            <a:r>
              <a:rPr lang="en-NL" sz="2000" dirty="0"/>
              <a:t>What is data science and examples of data science projects</a:t>
            </a:r>
          </a:p>
          <a:p>
            <a:r>
              <a:rPr lang="en-NL" sz="2000" dirty="0"/>
              <a:t>What the role of a data scientist is</a:t>
            </a:r>
          </a:p>
          <a:p>
            <a:r>
              <a:rPr lang="en-NL" sz="2000" dirty="0"/>
              <a:t>What machine learning is</a:t>
            </a:r>
          </a:p>
          <a:p>
            <a:r>
              <a:rPr lang="en-NL" sz="2000" dirty="0"/>
              <a:t>Example of a machine learning project with scikit-learn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3282EA7-3CBD-6D4D-9779-824A3028A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637"/>
          <a:stretch/>
        </p:blipFill>
        <p:spPr bwMode="auto">
          <a:xfrm>
            <a:off x="6182944" y="557189"/>
            <a:ext cx="5170852" cy="557189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342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8CE2-4544-8D43-89BB-96C507AF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NL" sz="3600" dirty="0"/>
              <a:t>Data Science with Python Foundation</a:t>
            </a:r>
          </a:p>
        </p:txBody>
      </p:sp>
      <p:pic>
        <p:nvPicPr>
          <p:cNvPr id="17412" name="Picture 4" descr="The Best &quot;Machine Learning Online Training&quot; Program with Course  Certification - IT Training HUB">
            <a:extLst>
              <a:ext uri="{FF2B5EF4-FFF2-40B4-BE49-F238E27FC236}">
                <a16:creationId xmlns:a16="http://schemas.microsoft.com/office/drawing/2014/main" id="{C98BFDDA-375E-E74B-8217-63A61CC5E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9" b="10077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A6F30-EB84-0549-AEE5-EE490F120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3710613"/>
            <a:ext cx="7485413" cy="3024187"/>
          </a:xfrm>
        </p:spPr>
        <p:txBody>
          <a:bodyPr anchor="ctr">
            <a:normAutofit/>
          </a:bodyPr>
          <a:lstStyle/>
          <a:p>
            <a:r>
              <a:rPr lang="en-NL" sz="1800" dirty="0"/>
              <a:t>Data exploration</a:t>
            </a:r>
          </a:p>
          <a:p>
            <a:pPr lvl="1"/>
            <a:r>
              <a:rPr lang="en-NL" sz="1100" dirty="0"/>
              <a:t>Advance your knowledge on Pandas</a:t>
            </a:r>
          </a:p>
          <a:p>
            <a:pPr lvl="1"/>
            <a:r>
              <a:rPr lang="en-NL" sz="1100" dirty="0"/>
              <a:t>Visualisations with matplotlib and beyond</a:t>
            </a:r>
          </a:p>
          <a:p>
            <a:r>
              <a:rPr lang="en-NL" sz="1800" dirty="0"/>
              <a:t>Machine learning concepts</a:t>
            </a:r>
          </a:p>
          <a:p>
            <a:pPr lvl="1"/>
            <a:r>
              <a:rPr lang="en-NL" sz="1100" dirty="0"/>
              <a:t>Important concepts such as supervised/unsupervised learning, overfitting/underfitting, regularisation, etc.</a:t>
            </a:r>
          </a:p>
          <a:p>
            <a:pPr lvl="1"/>
            <a:r>
              <a:rPr lang="en-NL" sz="1100" dirty="0"/>
              <a:t>Learn how to choose the right algorithm for your task</a:t>
            </a:r>
          </a:p>
          <a:p>
            <a:r>
              <a:rPr lang="en-NL" sz="1800" dirty="0"/>
              <a:t>Machine learning in scikit-learn from A-Z</a:t>
            </a:r>
          </a:p>
          <a:p>
            <a:pPr lvl="1"/>
            <a:r>
              <a:rPr lang="en-NL" sz="1100" dirty="0"/>
              <a:t>Preprocessing, pipelines and beyond! </a:t>
            </a:r>
          </a:p>
          <a:p>
            <a:endParaRPr lang="en-NL" sz="1500" dirty="0"/>
          </a:p>
          <a:p>
            <a:pPr marL="0" indent="0">
              <a:buNone/>
            </a:pPr>
            <a:r>
              <a:rPr lang="en-NL" sz="2000" b="1" dirty="0"/>
              <a:t>&gt;&gt; Offers certification! </a:t>
            </a:r>
          </a:p>
          <a:p>
            <a:pPr lvl="1"/>
            <a:endParaRPr lang="en-NL" sz="1500" dirty="0"/>
          </a:p>
        </p:txBody>
      </p:sp>
    </p:spTree>
    <p:extLst>
      <p:ext uri="{BB962C8B-B14F-4D97-AF65-F5344CB8AC3E}">
        <p14:creationId xmlns:p14="http://schemas.microsoft.com/office/powerpoint/2010/main" val="1022631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410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152589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The differences between Data Science, Artificial Intelligence, Machine  Learning, and Deep Learning | by Naresh Thakur | AI In Plain English |  Medium">
            <a:extLst>
              <a:ext uri="{FF2B5EF4-FFF2-40B4-BE49-F238E27FC236}">
                <a16:creationId xmlns:a16="http://schemas.microsoft.com/office/drawing/2014/main" id="{CFF066E9-ACFF-B343-B64A-BB87832294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/>
          <a:stretch/>
        </p:blipFill>
        <p:spPr bwMode="auto">
          <a:xfrm>
            <a:off x="5176911" y="720190"/>
            <a:ext cx="6833848" cy="558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7A567-B387-6C47-94EA-B3F52277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557189"/>
            <a:ext cx="5667375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>
                <a:solidFill>
                  <a:schemeClr val="tx1"/>
                </a:solidFill>
                <a:latin typeface="+mj-lt"/>
              </a:rPr>
              <a:t>Artificial Intelligence </a:t>
            </a:r>
            <a:br>
              <a:rPr lang="en-US" sz="5200" dirty="0">
                <a:solidFill>
                  <a:schemeClr val="tx1"/>
                </a:solidFill>
                <a:latin typeface="+mj-lt"/>
              </a:rPr>
            </a:br>
            <a:br>
              <a:rPr lang="en-US" sz="5200" dirty="0">
                <a:solidFill>
                  <a:schemeClr val="tx1"/>
                </a:solidFill>
                <a:latin typeface="+mj-lt"/>
              </a:rPr>
            </a:br>
            <a:r>
              <a:rPr lang="en-US" sz="5200" dirty="0">
                <a:solidFill>
                  <a:schemeClr val="tx1"/>
                </a:solidFill>
                <a:latin typeface="+mj-lt"/>
              </a:rPr>
              <a:t>Machine Learning</a:t>
            </a:r>
            <a:br>
              <a:rPr lang="en-US" sz="5200" dirty="0">
                <a:solidFill>
                  <a:schemeClr val="tx1"/>
                </a:solidFill>
                <a:latin typeface="+mj-lt"/>
              </a:rPr>
            </a:br>
            <a:br>
              <a:rPr lang="en-US" sz="5200" dirty="0">
                <a:solidFill>
                  <a:schemeClr val="tx1"/>
                </a:solidFill>
                <a:latin typeface="+mj-lt"/>
              </a:rPr>
            </a:br>
            <a:r>
              <a:rPr lang="en-US" sz="5200" dirty="0">
                <a:solidFill>
                  <a:schemeClr val="tx1"/>
                </a:solidFill>
                <a:latin typeface="+mj-lt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313555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41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A5728-A75D-0744-AEB7-026D2DE7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92361"/>
            <a:ext cx="5067300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0" dirty="0">
                <a:solidFill>
                  <a:schemeClr val="tx1"/>
                </a:solidFill>
                <a:latin typeface="+mj-lt"/>
              </a:rPr>
              <a:t>Data science</a:t>
            </a:r>
            <a:br>
              <a:rPr lang="en-US" sz="5200" b="0" dirty="0">
                <a:solidFill>
                  <a:schemeClr val="tx1"/>
                </a:solidFill>
                <a:latin typeface="+mj-lt"/>
              </a:rPr>
            </a:br>
            <a:r>
              <a:rPr lang="en-US" sz="5200" b="0" dirty="0">
                <a:solidFill>
                  <a:schemeClr val="tx1"/>
                </a:solidFill>
                <a:latin typeface="+mj-lt"/>
              </a:rPr>
              <a:t>vs</a:t>
            </a:r>
            <a:br>
              <a:rPr lang="en-US" sz="5200" b="0" dirty="0">
                <a:solidFill>
                  <a:schemeClr val="tx1"/>
                </a:solidFill>
                <a:latin typeface="+mj-lt"/>
              </a:rPr>
            </a:br>
            <a:r>
              <a:rPr lang="en-US" sz="5200" b="0" dirty="0">
                <a:solidFill>
                  <a:schemeClr val="tx1"/>
                </a:solidFill>
                <a:latin typeface="+mj-lt"/>
              </a:rPr>
              <a:t>Machine Learning</a:t>
            </a:r>
          </a:p>
        </p:txBody>
      </p:sp>
      <p:pic>
        <p:nvPicPr>
          <p:cNvPr id="10" name="Content Placeholder 9" descr="Diagram, venn diagram&#10;&#10;Description automatically generated">
            <a:extLst>
              <a:ext uri="{FF2B5EF4-FFF2-40B4-BE49-F238E27FC236}">
                <a16:creationId xmlns:a16="http://schemas.microsoft.com/office/drawing/2014/main" id="{B907795E-380F-EE48-ABCC-6C26BA38B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r="867" b="2"/>
          <a:stretch/>
        </p:blipFill>
        <p:spPr>
          <a:xfrm>
            <a:off x="5355104" y="681286"/>
            <a:ext cx="6833848" cy="558435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997095-75A1-6E47-9848-636C31A453B0}"/>
              </a:ext>
            </a:extLst>
          </p:cNvPr>
          <p:cNvSpPr txBox="1">
            <a:spLocks/>
          </p:cNvSpPr>
          <p:nvPr/>
        </p:nvSpPr>
        <p:spPr>
          <a:xfrm>
            <a:off x="5877393" y="1825625"/>
            <a:ext cx="54764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63C"/>
                </a:solidFill>
                <a:latin typeface="Museo Sans 500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3" name="AutoShape 2" descr="half center">
            <a:extLst>
              <a:ext uri="{FF2B5EF4-FFF2-40B4-BE49-F238E27FC236}">
                <a16:creationId xmlns:a16="http://schemas.microsoft.com/office/drawing/2014/main" id="{8873AD56-F412-8649-9D82-D83907C915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E1609-DFF1-9044-8D0E-3A2A97776A6E}"/>
              </a:ext>
            </a:extLst>
          </p:cNvPr>
          <p:cNvSpPr txBox="1"/>
          <p:nvPr/>
        </p:nvSpPr>
        <p:spPr>
          <a:xfrm>
            <a:off x="4482059" y="11392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1850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415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23390-CFF6-B04A-B8E8-BBE3C51183C2}"/>
              </a:ext>
            </a:extLst>
          </p:cNvPr>
          <p:cNvSpPr txBox="1">
            <a:spLocks/>
          </p:cNvSpPr>
          <p:nvPr/>
        </p:nvSpPr>
        <p:spPr>
          <a:xfrm>
            <a:off x="-330565" y="5826739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25325F-2922-8C4E-A22F-35BA671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573" y="5826739"/>
            <a:ext cx="6263390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Prediction</a:t>
            </a:r>
          </a:p>
        </p:txBody>
      </p:sp>
      <p:pic>
        <p:nvPicPr>
          <p:cNvPr id="3" name="Picture 2" descr="A picture containing text, indoor, conference room&#10;&#10;Description automatically generated">
            <a:extLst>
              <a:ext uri="{FF2B5EF4-FFF2-40B4-BE49-F238E27FC236}">
                <a16:creationId xmlns:a16="http://schemas.microsoft.com/office/drawing/2014/main" id="{17B38751-48C7-B14E-B1E7-2C39C49F9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48" y="0"/>
            <a:ext cx="9229639" cy="57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25325F-2922-8C4E-A22F-35BA671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573" y="5826739"/>
            <a:ext cx="6263390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Classification</a:t>
            </a:r>
            <a:endParaRPr lang="en-US" sz="3600" b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623390-CFF6-B04A-B8E8-BBE3C51183C2}"/>
              </a:ext>
            </a:extLst>
          </p:cNvPr>
          <p:cNvSpPr txBox="1">
            <a:spLocks/>
          </p:cNvSpPr>
          <p:nvPr/>
        </p:nvSpPr>
        <p:spPr>
          <a:xfrm>
            <a:off x="86498" y="5492630"/>
            <a:ext cx="3052138" cy="3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23263C"/>
                </a:solidFill>
                <a:latin typeface="Museo Sans 500" panose="02000000000000000000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Source: Shanika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Pererra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AFC3AC-9BE4-0946-800B-BF9837792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2050" name="Picture 2" descr="Positive or Negative? Spam or Not-spam? A simple Text classification  problem using Python | by Shanika Perera | Towards Data Science">
            <a:extLst>
              <a:ext uri="{FF2B5EF4-FFF2-40B4-BE49-F238E27FC236}">
                <a16:creationId xmlns:a16="http://schemas.microsoft.com/office/drawing/2014/main" id="{A9132E60-BC71-D249-8A17-A1E5D05A6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8" y="-262057"/>
            <a:ext cx="12192000" cy="575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9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698</Words>
  <Application>Microsoft Macintosh PowerPoint</Application>
  <PresentationFormat>Widescreen</PresentationFormat>
  <Paragraphs>122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Montserrat</vt:lpstr>
      <vt:lpstr>Museo Sans 500</vt:lpstr>
      <vt:lpstr>Office Theme</vt:lpstr>
      <vt:lpstr>Data Science with Python Foundation</vt:lpstr>
      <vt:lpstr>About me</vt:lpstr>
      <vt:lpstr>Program</vt:lpstr>
      <vt:lpstr>Data science </vt:lpstr>
      <vt:lpstr>Artificial Intelligence   Machine Learning  Data science</vt:lpstr>
      <vt:lpstr>Data science vs Machine Learning</vt:lpstr>
      <vt:lpstr>Data Science applications</vt:lpstr>
      <vt:lpstr>Prediction</vt:lpstr>
      <vt:lpstr>Classification</vt:lpstr>
      <vt:lpstr>Recommendations</vt:lpstr>
      <vt:lpstr>Fraud detection</vt:lpstr>
      <vt:lpstr>Role of a data scientist</vt:lpstr>
      <vt:lpstr>Use case approach</vt:lpstr>
      <vt:lpstr>Data scientist’s part</vt:lpstr>
      <vt:lpstr>Data scientist skills</vt:lpstr>
      <vt:lpstr>Use Case: Penguins</vt:lpstr>
      <vt:lpstr>Meet the Palmer Penguins</vt:lpstr>
      <vt:lpstr>Palmer Penguins dataset</vt:lpstr>
      <vt:lpstr>Steps</vt:lpstr>
      <vt:lpstr>Data Exploration </vt:lpstr>
      <vt:lpstr>Data exploration: tools</vt:lpstr>
      <vt:lpstr>Data exploration: penguins</vt:lpstr>
      <vt:lpstr>Data exploration: penguins</vt:lpstr>
      <vt:lpstr>Machine Learning</vt:lpstr>
      <vt:lpstr>Machine Learning: definition</vt:lpstr>
      <vt:lpstr>Machine Learning: definition</vt:lpstr>
      <vt:lpstr>Algorithm: decision tree</vt:lpstr>
      <vt:lpstr>Data vocabulary</vt:lpstr>
      <vt:lpstr>Palmer Penguins:   machine learning in practice</vt:lpstr>
      <vt:lpstr>Google Colab: gdd.li/ds_taster</vt:lpstr>
      <vt:lpstr>What next?</vt:lpstr>
      <vt:lpstr>Today</vt:lpstr>
      <vt:lpstr>Data Science with Python Foundation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Marysia Winkels</dc:creator>
  <cp:lastModifiedBy>Marysia Winkels</cp:lastModifiedBy>
  <cp:revision>29</cp:revision>
  <dcterms:created xsi:type="dcterms:W3CDTF">2020-12-09T22:40:31Z</dcterms:created>
  <dcterms:modified xsi:type="dcterms:W3CDTF">2021-01-20T12:46:33Z</dcterms:modified>
</cp:coreProperties>
</file>